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bf42aec81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bf42aec81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f42aec81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f42aec81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bf42aec81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bf42aec81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d9d839cc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d9d839cc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d9d839cc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d9d839cc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d9d839ccc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d9d839ccc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f42aec81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bf42aec81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bf42aec81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bf42aec81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f42aec81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bf42aec81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f42aec81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bf42aec81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bf42aec81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bf42aec81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bf42aec81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bf42aec81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bf42aec81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bf42aec81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bf42aec81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bf42aec81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bf42aec81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f42aec81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bf42aec81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bf42aec81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bf42aec81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bf42aec81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bf42aec81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bf42aec81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192e71d0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c192e71d0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c192e71d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c192e71d0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c192e71d0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c192e71d0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bf42aec81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bf42aec81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c192e71d0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c192e71d0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c192e71d0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c192e71d0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c192e71d0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c192e71d0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c192e71d0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c192e71d0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c192e71d0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c192e71d0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c192e71d0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c192e71d0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bf42aec81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bf42aec81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bf42aec81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bf42aec81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bf42aec8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bf42aec8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f42aec81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bf42aec81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bf42aec81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bf42aec81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bf42aec81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bf42aec81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docs.google.com/spreadsheets/d/1F9fISfxRkGJQC7oTk_86R8TuN5S0-zWWnbx7GFVS6-g/edit#gid=0"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708650" y="2094600"/>
            <a:ext cx="5726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t>Logistic Regression</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2"/>
          <p:cNvPicPr preferRelativeResize="0"/>
          <p:nvPr/>
        </p:nvPicPr>
        <p:blipFill>
          <a:blip r:embed="rId3">
            <a:alphaModFix/>
          </a:blip>
          <a:stretch>
            <a:fillRect/>
          </a:stretch>
        </p:blipFill>
        <p:spPr>
          <a:xfrm>
            <a:off x="152400" y="164175"/>
            <a:ext cx="8839201" cy="3831509"/>
          </a:xfrm>
          <a:prstGeom prst="rect">
            <a:avLst/>
          </a:prstGeom>
          <a:noFill/>
          <a:ln>
            <a:noFill/>
          </a:ln>
        </p:spPr>
      </p:pic>
      <p:sp>
        <p:nvSpPr>
          <p:cNvPr id="109" name="Google Shape;109;p22"/>
          <p:cNvSpPr txBox="1"/>
          <p:nvPr/>
        </p:nvSpPr>
        <p:spPr>
          <a:xfrm>
            <a:off x="1141675" y="4096800"/>
            <a:ext cx="6379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Training the logistic regression model after a 20% train test split gives the following results. Pretty good for inhibition but not so good for promotion which makes sense due to how much more negative sentences there are than positive sentences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nvSpPr>
        <p:spPr>
          <a:xfrm>
            <a:off x="1141675" y="4096800"/>
            <a:ext cx="63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Adding 6 extra promoters to the samples seemed to help a lot</a:t>
            </a:r>
            <a:endParaRPr/>
          </a:p>
        </p:txBody>
      </p:sp>
      <p:pic>
        <p:nvPicPr>
          <p:cNvPr id="115" name="Google Shape;115;p23"/>
          <p:cNvPicPr preferRelativeResize="0"/>
          <p:nvPr/>
        </p:nvPicPr>
        <p:blipFill>
          <a:blip r:embed="rId3">
            <a:alphaModFix/>
          </a:blip>
          <a:stretch>
            <a:fillRect/>
          </a:stretch>
        </p:blipFill>
        <p:spPr>
          <a:xfrm>
            <a:off x="152400" y="152400"/>
            <a:ext cx="8839200" cy="37664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nvSpPr>
        <p:spPr>
          <a:xfrm>
            <a:off x="1708650" y="2094600"/>
            <a:ext cx="5726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Naive-Bayes</a:t>
            </a:r>
            <a:endParaRPr sz="5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5"/>
          <p:cNvPicPr preferRelativeResize="0"/>
          <p:nvPr/>
        </p:nvPicPr>
        <p:blipFill>
          <a:blip r:embed="rId3">
            <a:alphaModFix/>
          </a:blip>
          <a:stretch>
            <a:fillRect/>
          </a:stretch>
        </p:blipFill>
        <p:spPr>
          <a:xfrm>
            <a:off x="1381125" y="1924050"/>
            <a:ext cx="6381750" cy="129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6"/>
          <p:cNvPicPr preferRelativeResize="0"/>
          <p:nvPr/>
        </p:nvPicPr>
        <p:blipFill>
          <a:blip r:embed="rId3">
            <a:alphaModFix/>
          </a:blip>
          <a:stretch>
            <a:fillRect/>
          </a:stretch>
        </p:blipFill>
        <p:spPr>
          <a:xfrm>
            <a:off x="152400" y="387475"/>
            <a:ext cx="8839204" cy="41735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7"/>
          <p:cNvPicPr preferRelativeResize="0"/>
          <p:nvPr/>
        </p:nvPicPr>
        <p:blipFill>
          <a:blip r:embed="rId3">
            <a:alphaModFix/>
          </a:blip>
          <a:stretch>
            <a:fillRect/>
          </a:stretch>
        </p:blipFill>
        <p:spPr>
          <a:xfrm>
            <a:off x="152400" y="884188"/>
            <a:ext cx="8839204" cy="3375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nvSpPr>
        <p:spPr>
          <a:xfrm>
            <a:off x="6675725" y="2695325"/>
            <a:ext cx="2259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Some interesting results for differentiating negative sentences from positive like </a:t>
            </a:r>
            <a:r>
              <a:rPr b="1" lang="en"/>
              <a:t>inhibition, mutant, deletion, inhibitor, myelin, inhibitory, deficient, overcome, collapse</a:t>
            </a:r>
            <a:endParaRPr b="1"/>
          </a:p>
        </p:txBody>
      </p:sp>
      <p:sp>
        <p:nvSpPr>
          <p:cNvPr id="141" name="Google Shape;141;p28"/>
          <p:cNvSpPr txBox="1"/>
          <p:nvPr/>
        </p:nvSpPr>
        <p:spPr>
          <a:xfrm>
            <a:off x="6911225" y="670900"/>
            <a:ext cx="202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ratio was done by doing positive sentences + 1 / negative sentences + 1</a:t>
            </a:r>
            <a:endParaRPr/>
          </a:p>
        </p:txBody>
      </p:sp>
      <p:pic>
        <p:nvPicPr>
          <p:cNvPr id="142" name="Google Shape;142;p28"/>
          <p:cNvPicPr preferRelativeResize="0"/>
          <p:nvPr/>
        </p:nvPicPr>
        <p:blipFill>
          <a:blip r:embed="rId3">
            <a:alphaModFix/>
          </a:blip>
          <a:stretch>
            <a:fillRect/>
          </a:stretch>
        </p:blipFill>
        <p:spPr>
          <a:xfrm>
            <a:off x="152400" y="152400"/>
            <a:ext cx="6370924" cy="4693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nvSpPr>
        <p:spPr>
          <a:xfrm>
            <a:off x="6675725" y="2695325"/>
            <a:ext cx="225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Nothing super striking for differentiating positive from negative</a:t>
            </a:r>
            <a:endParaRPr b="1"/>
          </a:p>
        </p:txBody>
      </p:sp>
      <p:sp>
        <p:nvSpPr>
          <p:cNvPr id="148" name="Google Shape;148;p29"/>
          <p:cNvSpPr txBox="1"/>
          <p:nvPr/>
        </p:nvSpPr>
        <p:spPr>
          <a:xfrm>
            <a:off x="6911225" y="670900"/>
            <a:ext cx="202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ratio was done by doing positive sentences + 1 / negative sentences + 1</a:t>
            </a:r>
            <a:endParaRPr/>
          </a:p>
        </p:txBody>
      </p:sp>
      <p:pic>
        <p:nvPicPr>
          <p:cNvPr id="149" name="Google Shape;149;p29"/>
          <p:cNvPicPr preferRelativeResize="0"/>
          <p:nvPr/>
        </p:nvPicPr>
        <p:blipFill>
          <a:blip r:embed="rId3">
            <a:alphaModFix/>
          </a:blip>
          <a:stretch>
            <a:fillRect/>
          </a:stretch>
        </p:blipFill>
        <p:spPr>
          <a:xfrm>
            <a:off x="152400" y="152400"/>
            <a:ext cx="6370926" cy="46829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0"/>
          <p:cNvPicPr preferRelativeResize="0"/>
          <p:nvPr/>
        </p:nvPicPr>
        <p:blipFill>
          <a:blip r:embed="rId3">
            <a:alphaModFix/>
          </a:blip>
          <a:stretch>
            <a:fillRect/>
          </a:stretch>
        </p:blipFill>
        <p:spPr>
          <a:xfrm>
            <a:off x="152400" y="152400"/>
            <a:ext cx="8637977"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1"/>
          <p:cNvPicPr preferRelativeResize="0"/>
          <p:nvPr/>
        </p:nvPicPr>
        <p:blipFill>
          <a:blip r:embed="rId3">
            <a:alphaModFix/>
          </a:blip>
          <a:stretch>
            <a:fillRect/>
          </a:stretch>
        </p:blipFill>
        <p:spPr>
          <a:xfrm>
            <a:off x="163625" y="1160925"/>
            <a:ext cx="4991299" cy="2380150"/>
          </a:xfrm>
          <a:prstGeom prst="rect">
            <a:avLst/>
          </a:prstGeom>
          <a:noFill/>
          <a:ln>
            <a:noFill/>
          </a:ln>
        </p:spPr>
      </p:pic>
      <p:pic>
        <p:nvPicPr>
          <p:cNvPr id="160" name="Google Shape;160;p31"/>
          <p:cNvPicPr preferRelativeResize="0"/>
          <p:nvPr/>
        </p:nvPicPr>
        <p:blipFill>
          <a:blip r:embed="rId4">
            <a:alphaModFix/>
          </a:blip>
          <a:stretch>
            <a:fillRect/>
          </a:stretch>
        </p:blipFill>
        <p:spPr>
          <a:xfrm>
            <a:off x="6458751" y="454950"/>
            <a:ext cx="2544074" cy="3502028"/>
          </a:xfrm>
          <a:prstGeom prst="rect">
            <a:avLst/>
          </a:prstGeom>
          <a:noFill/>
          <a:ln>
            <a:noFill/>
          </a:ln>
        </p:spPr>
      </p:pic>
      <p:cxnSp>
        <p:nvCxnSpPr>
          <p:cNvPr id="161" name="Google Shape;161;p31"/>
          <p:cNvCxnSpPr/>
          <p:nvPr/>
        </p:nvCxnSpPr>
        <p:spPr>
          <a:xfrm>
            <a:off x="5325036" y="2344250"/>
            <a:ext cx="963600" cy="13500"/>
          </a:xfrm>
          <a:prstGeom prst="straightConnector1">
            <a:avLst/>
          </a:prstGeom>
          <a:noFill/>
          <a:ln cap="flat" cmpd="sng" w="38100">
            <a:solidFill>
              <a:schemeClr val="dk2"/>
            </a:solidFill>
            <a:prstDash val="solid"/>
            <a:round/>
            <a:headEnd len="med" w="med" type="none"/>
            <a:tailEnd len="med" w="med" type="triangle"/>
          </a:ln>
        </p:spPr>
      </p:cxnSp>
      <p:sp>
        <p:nvSpPr>
          <p:cNvPr id="162" name="Google Shape;162;p31"/>
          <p:cNvSpPr txBox="1"/>
          <p:nvPr/>
        </p:nvSpPr>
        <p:spPr>
          <a:xfrm>
            <a:off x="818025" y="4123775"/>
            <a:ext cx="645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Now we can use the smoothed positive and negative samples frequencies to get a 2D vector representation of each sentence by taking sum of the log of those smoothed for positive and negative to map each dimension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1400625" y="506100"/>
            <a:ext cx="67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Acquire positive and negative sentences by using </a:t>
            </a:r>
            <a:r>
              <a:rPr lang="en" u="sng">
                <a:solidFill>
                  <a:schemeClr val="hlink"/>
                </a:solidFill>
                <a:hlinkClick r:id="rId3"/>
              </a:rPr>
              <a:t>manually labeled molecules</a:t>
            </a:r>
            <a:endParaRPr/>
          </a:p>
        </p:txBody>
      </p:sp>
      <p:pic>
        <p:nvPicPr>
          <p:cNvPr id="60" name="Google Shape;60;p14"/>
          <p:cNvPicPr preferRelativeResize="0"/>
          <p:nvPr/>
        </p:nvPicPr>
        <p:blipFill>
          <a:blip r:embed="rId4">
            <a:alphaModFix/>
          </a:blip>
          <a:stretch>
            <a:fillRect/>
          </a:stretch>
        </p:blipFill>
        <p:spPr>
          <a:xfrm>
            <a:off x="3785525" y="1035750"/>
            <a:ext cx="1572950" cy="3942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2"/>
          <p:cNvPicPr preferRelativeResize="0"/>
          <p:nvPr/>
        </p:nvPicPr>
        <p:blipFill>
          <a:blip r:embed="rId3">
            <a:alphaModFix/>
          </a:blip>
          <a:stretch>
            <a:fillRect/>
          </a:stretch>
        </p:blipFill>
        <p:spPr>
          <a:xfrm>
            <a:off x="421350" y="152400"/>
            <a:ext cx="5142094" cy="4838703"/>
          </a:xfrm>
          <a:prstGeom prst="rect">
            <a:avLst/>
          </a:prstGeom>
          <a:noFill/>
          <a:ln>
            <a:noFill/>
          </a:ln>
        </p:spPr>
      </p:pic>
      <p:sp>
        <p:nvSpPr>
          <p:cNvPr id="168" name="Google Shape;168;p32"/>
          <p:cNvSpPr txBox="1"/>
          <p:nvPr/>
        </p:nvSpPr>
        <p:spPr>
          <a:xfrm>
            <a:off x="6073500" y="705975"/>
            <a:ext cx="2476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Plotting the vector representations we can see that there is a distinction between positive and negative sentences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3"/>
          <p:cNvPicPr preferRelativeResize="0"/>
          <p:nvPr/>
        </p:nvPicPr>
        <p:blipFill>
          <a:blip r:embed="rId3">
            <a:alphaModFix/>
          </a:blip>
          <a:stretch>
            <a:fillRect/>
          </a:stretch>
        </p:blipFill>
        <p:spPr>
          <a:xfrm>
            <a:off x="51575" y="107575"/>
            <a:ext cx="8839204" cy="1929260"/>
          </a:xfrm>
          <a:prstGeom prst="rect">
            <a:avLst/>
          </a:prstGeom>
          <a:noFill/>
          <a:ln>
            <a:noFill/>
          </a:ln>
        </p:spPr>
      </p:pic>
      <p:sp>
        <p:nvSpPr>
          <p:cNvPr id="174" name="Google Shape;174;p33"/>
          <p:cNvSpPr txBox="1"/>
          <p:nvPr/>
        </p:nvSpPr>
        <p:spPr>
          <a:xfrm>
            <a:off x="1344750" y="4000475"/>
            <a:ext cx="645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Create a count matrix from our data and use it for our features. We already have the labels for each sentence from before and we use that as our targets. Note that the count matrix is represented as a sparse array.</a:t>
            </a:r>
            <a:endParaRPr/>
          </a:p>
        </p:txBody>
      </p:sp>
      <p:pic>
        <p:nvPicPr>
          <p:cNvPr id="175" name="Google Shape;175;p33"/>
          <p:cNvPicPr preferRelativeResize="0"/>
          <p:nvPr/>
        </p:nvPicPr>
        <p:blipFill>
          <a:blip r:embed="rId4">
            <a:alphaModFix/>
          </a:blip>
          <a:stretch>
            <a:fillRect/>
          </a:stretch>
        </p:blipFill>
        <p:spPr>
          <a:xfrm>
            <a:off x="470075" y="2170625"/>
            <a:ext cx="3451975" cy="1829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nvSpPr>
        <p:spPr>
          <a:xfrm>
            <a:off x="1708650" y="1324950"/>
            <a:ext cx="57267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Naive-Bayes </a:t>
            </a:r>
            <a:endParaRPr sz="5000"/>
          </a:p>
          <a:p>
            <a:pPr indent="0" lvl="0" marL="0" rtl="0" algn="ctr">
              <a:spcBef>
                <a:spcPts val="0"/>
              </a:spcBef>
              <a:spcAft>
                <a:spcPts val="0"/>
              </a:spcAft>
              <a:buNone/>
            </a:pPr>
            <a:r>
              <a:rPr lang="en" sz="5000"/>
              <a:t>With More Positive Sentences</a:t>
            </a:r>
            <a:endParaRPr sz="5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5"/>
          <p:cNvPicPr preferRelativeResize="0"/>
          <p:nvPr/>
        </p:nvPicPr>
        <p:blipFill>
          <a:blip r:embed="rId3">
            <a:alphaModFix/>
          </a:blip>
          <a:stretch>
            <a:fillRect/>
          </a:stretch>
        </p:blipFill>
        <p:spPr>
          <a:xfrm>
            <a:off x="152400" y="152400"/>
            <a:ext cx="5050922" cy="4838698"/>
          </a:xfrm>
          <a:prstGeom prst="rect">
            <a:avLst/>
          </a:prstGeom>
          <a:noFill/>
          <a:ln>
            <a:noFill/>
          </a:ln>
        </p:spPr>
      </p:pic>
      <p:sp>
        <p:nvSpPr>
          <p:cNvPr id="186" name="Google Shape;186;p35"/>
          <p:cNvSpPr txBox="1"/>
          <p:nvPr/>
        </p:nvSpPr>
        <p:spPr>
          <a:xfrm>
            <a:off x="5815875" y="2371650"/>
            <a:ext cx="27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Similar to previous result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6"/>
          <p:cNvSpPr txBox="1"/>
          <p:nvPr/>
        </p:nvSpPr>
        <p:spPr>
          <a:xfrm>
            <a:off x="6675725" y="2695325"/>
            <a:ext cx="2259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Found some additional interesting ones such as </a:t>
            </a:r>
            <a:r>
              <a:rPr b="1" lang="en"/>
              <a:t>lar, ngr1, overcome, collapse, mrna, and oligodendrocyte</a:t>
            </a:r>
            <a:r>
              <a:rPr lang="en"/>
              <a:t> </a:t>
            </a:r>
            <a:endParaRPr b="1"/>
          </a:p>
        </p:txBody>
      </p:sp>
      <p:sp>
        <p:nvSpPr>
          <p:cNvPr id="192" name="Google Shape;192;p36"/>
          <p:cNvSpPr txBox="1"/>
          <p:nvPr/>
        </p:nvSpPr>
        <p:spPr>
          <a:xfrm>
            <a:off x="6911225" y="670900"/>
            <a:ext cx="202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ratio was done by doing positive sentences + 1 / negative sentences + 1</a:t>
            </a:r>
            <a:endParaRPr/>
          </a:p>
        </p:txBody>
      </p:sp>
      <p:pic>
        <p:nvPicPr>
          <p:cNvPr id="193" name="Google Shape;193;p36"/>
          <p:cNvPicPr preferRelativeResize="0"/>
          <p:nvPr/>
        </p:nvPicPr>
        <p:blipFill>
          <a:blip r:embed="rId3">
            <a:alphaModFix/>
          </a:blip>
          <a:stretch>
            <a:fillRect/>
          </a:stretch>
        </p:blipFill>
        <p:spPr>
          <a:xfrm>
            <a:off x="152400" y="152400"/>
            <a:ext cx="6370926" cy="47742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7"/>
          <p:cNvSpPr txBox="1"/>
          <p:nvPr/>
        </p:nvSpPr>
        <p:spPr>
          <a:xfrm>
            <a:off x="6675725" y="2695325"/>
            <a:ext cx="225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Still nothing interesting with 6 extra promoters</a:t>
            </a:r>
            <a:endParaRPr b="1"/>
          </a:p>
        </p:txBody>
      </p:sp>
      <p:sp>
        <p:nvSpPr>
          <p:cNvPr id="199" name="Google Shape;199;p37"/>
          <p:cNvSpPr txBox="1"/>
          <p:nvPr/>
        </p:nvSpPr>
        <p:spPr>
          <a:xfrm>
            <a:off x="6911225" y="670900"/>
            <a:ext cx="202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ratio was done by doing positive sentences + 1 / negative sentences + 1</a:t>
            </a:r>
            <a:endParaRPr/>
          </a:p>
        </p:txBody>
      </p:sp>
      <p:pic>
        <p:nvPicPr>
          <p:cNvPr id="200" name="Google Shape;200;p37"/>
          <p:cNvPicPr preferRelativeResize="0"/>
          <p:nvPr/>
        </p:nvPicPr>
        <p:blipFill>
          <a:blip r:embed="rId3">
            <a:alphaModFix/>
          </a:blip>
          <a:stretch>
            <a:fillRect/>
          </a:stretch>
        </p:blipFill>
        <p:spPr>
          <a:xfrm>
            <a:off x="152400" y="152400"/>
            <a:ext cx="6190251"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nvSpPr>
        <p:spPr>
          <a:xfrm>
            <a:off x="1344750" y="4381475"/>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 extra promoters helped a lot</a:t>
            </a:r>
            <a:endParaRPr/>
          </a:p>
        </p:txBody>
      </p:sp>
      <p:sp>
        <p:nvSpPr>
          <p:cNvPr id="206" name="Google Shape;206;p38"/>
          <p:cNvSpPr txBox="1"/>
          <p:nvPr/>
        </p:nvSpPr>
        <p:spPr>
          <a:xfrm>
            <a:off x="1344750" y="3895638"/>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 multinomial naive-bayes to predict from the count matrix and target</a:t>
            </a:r>
            <a:endParaRPr/>
          </a:p>
        </p:txBody>
      </p:sp>
      <p:pic>
        <p:nvPicPr>
          <p:cNvPr id="207" name="Google Shape;207;p38"/>
          <p:cNvPicPr preferRelativeResize="0"/>
          <p:nvPr/>
        </p:nvPicPr>
        <p:blipFill>
          <a:blip r:embed="rId3">
            <a:alphaModFix/>
          </a:blip>
          <a:stretch>
            <a:fillRect/>
          </a:stretch>
        </p:blipFill>
        <p:spPr>
          <a:xfrm>
            <a:off x="1440625" y="152400"/>
            <a:ext cx="5386256" cy="35908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9"/>
          <p:cNvSpPr txBox="1"/>
          <p:nvPr/>
        </p:nvSpPr>
        <p:spPr>
          <a:xfrm>
            <a:off x="1344750" y="4381475"/>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But works on high ratio words from previous tables</a:t>
            </a:r>
            <a:endParaRPr/>
          </a:p>
        </p:txBody>
      </p:sp>
      <p:sp>
        <p:nvSpPr>
          <p:cNvPr id="213" name="Google Shape;213;p39"/>
          <p:cNvSpPr txBox="1"/>
          <p:nvPr/>
        </p:nvSpPr>
        <p:spPr>
          <a:xfrm>
            <a:off x="1344750" y="3895638"/>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Manual predictions not super great</a:t>
            </a:r>
            <a:endParaRPr/>
          </a:p>
        </p:txBody>
      </p:sp>
      <p:pic>
        <p:nvPicPr>
          <p:cNvPr id="214" name="Google Shape;214;p39"/>
          <p:cNvPicPr preferRelativeResize="0"/>
          <p:nvPr/>
        </p:nvPicPr>
        <p:blipFill>
          <a:blip r:embed="rId3">
            <a:alphaModFix/>
          </a:blip>
          <a:stretch>
            <a:fillRect/>
          </a:stretch>
        </p:blipFill>
        <p:spPr>
          <a:xfrm>
            <a:off x="152400" y="152400"/>
            <a:ext cx="3710225" cy="3590836"/>
          </a:xfrm>
          <a:prstGeom prst="rect">
            <a:avLst/>
          </a:prstGeom>
          <a:noFill/>
          <a:ln>
            <a:noFill/>
          </a:ln>
        </p:spPr>
      </p:pic>
      <p:pic>
        <p:nvPicPr>
          <p:cNvPr id="215" name="Google Shape;215;p39"/>
          <p:cNvPicPr preferRelativeResize="0"/>
          <p:nvPr/>
        </p:nvPicPr>
        <p:blipFill>
          <a:blip r:embed="rId4">
            <a:alphaModFix/>
          </a:blip>
          <a:stretch>
            <a:fillRect/>
          </a:stretch>
        </p:blipFill>
        <p:spPr>
          <a:xfrm>
            <a:off x="4015025" y="152400"/>
            <a:ext cx="3736658" cy="35908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sp>
        <p:nvSpPr>
          <p:cNvPr id="220" name="Google Shape;220;p40"/>
          <p:cNvSpPr txBox="1"/>
          <p:nvPr/>
        </p:nvSpPr>
        <p:spPr>
          <a:xfrm>
            <a:off x="1708650" y="2094600"/>
            <a:ext cx="57267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t>Simple Neural Network</a:t>
            </a:r>
            <a:endParaRPr sz="5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 name="Shape 224"/>
        <p:cNvGrpSpPr/>
        <p:nvPr/>
      </p:nvGrpSpPr>
      <p:grpSpPr>
        <a:xfrm>
          <a:off x="0" y="0"/>
          <a:ext cx="0" cy="0"/>
          <a:chOff x="0" y="0"/>
          <a:chExt cx="0" cy="0"/>
        </a:xfrm>
      </p:grpSpPr>
      <p:pic>
        <p:nvPicPr>
          <p:cNvPr id="225" name="Google Shape;225;p41"/>
          <p:cNvPicPr preferRelativeResize="0"/>
          <p:nvPr/>
        </p:nvPicPr>
        <p:blipFill>
          <a:blip r:embed="rId3">
            <a:alphaModFix/>
          </a:blip>
          <a:stretch>
            <a:fillRect/>
          </a:stretch>
        </p:blipFill>
        <p:spPr>
          <a:xfrm>
            <a:off x="152400" y="1396125"/>
            <a:ext cx="8839200" cy="1175614"/>
          </a:xfrm>
          <a:prstGeom prst="rect">
            <a:avLst/>
          </a:prstGeom>
          <a:noFill/>
          <a:ln>
            <a:noFill/>
          </a:ln>
        </p:spPr>
      </p:pic>
      <p:sp>
        <p:nvSpPr>
          <p:cNvPr id="226" name="Google Shape;226;p41"/>
          <p:cNvSpPr txBox="1"/>
          <p:nvPr/>
        </p:nvSpPr>
        <p:spPr>
          <a:xfrm>
            <a:off x="1692550" y="3084225"/>
            <a:ext cx="541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First had to create tensor representation of processed (lemmatized and stopwords removed) sentences.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was done by representing each word as an index and then combining words into array to represent a sentence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1400625" y="506100"/>
            <a:ext cx="67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Pre-process all the sentences using lemmatization and removal of stop words</a:t>
            </a:r>
            <a:endParaRPr/>
          </a:p>
        </p:txBody>
      </p:sp>
      <p:pic>
        <p:nvPicPr>
          <p:cNvPr id="66" name="Google Shape;66;p15"/>
          <p:cNvPicPr preferRelativeResize="0"/>
          <p:nvPr/>
        </p:nvPicPr>
        <p:blipFill>
          <a:blip r:embed="rId3">
            <a:alphaModFix/>
          </a:blip>
          <a:stretch>
            <a:fillRect/>
          </a:stretch>
        </p:blipFill>
        <p:spPr>
          <a:xfrm>
            <a:off x="1329400" y="1082225"/>
            <a:ext cx="5925222" cy="3932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 name="Shape 230"/>
        <p:cNvGrpSpPr/>
        <p:nvPr/>
      </p:nvGrpSpPr>
      <p:grpSpPr>
        <a:xfrm>
          <a:off x="0" y="0"/>
          <a:ext cx="0" cy="0"/>
          <a:chOff x="0" y="0"/>
          <a:chExt cx="0" cy="0"/>
        </a:xfrm>
      </p:grpSpPr>
      <p:sp>
        <p:nvSpPr>
          <p:cNvPr id="231" name="Google Shape;231;p42"/>
          <p:cNvSpPr txBox="1"/>
          <p:nvPr/>
        </p:nvSpPr>
        <p:spPr>
          <a:xfrm>
            <a:off x="1692550" y="3084225"/>
            <a:ext cx="5416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batch of 4 is shown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longest sentence in a batch was used to determine padding for the other sentences in a batch to ensure constant size between sentences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batch had equal amount of positive sentences and negative sentences. All weights were set to 1.</a:t>
            </a:r>
            <a:endParaRPr/>
          </a:p>
        </p:txBody>
      </p:sp>
      <p:pic>
        <p:nvPicPr>
          <p:cNvPr id="232" name="Google Shape;232;p42"/>
          <p:cNvPicPr preferRelativeResize="0"/>
          <p:nvPr/>
        </p:nvPicPr>
        <p:blipFill>
          <a:blip r:embed="rId3">
            <a:alphaModFix/>
          </a:blip>
          <a:stretch>
            <a:fillRect/>
          </a:stretch>
        </p:blipFill>
        <p:spPr>
          <a:xfrm>
            <a:off x="152400" y="152400"/>
            <a:ext cx="8839202" cy="256250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 name="Shape 236"/>
        <p:cNvGrpSpPr/>
        <p:nvPr/>
      </p:nvGrpSpPr>
      <p:grpSpPr>
        <a:xfrm>
          <a:off x="0" y="0"/>
          <a:ext cx="0" cy="0"/>
          <a:chOff x="0" y="0"/>
          <a:chExt cx="0" cy="0"/>
        </a:xfrm>
      </p:grpSpPr>
      <p:pic>
        <p:nvPicPr>
          <p:cNvPr id="237" name="Google Shape;237;p43"/>
          <p:cNvPicPr preferRelativeResize="0"/>
          <p:nvPr/>
        </p:nvPicPr>
        <p:blipFill>
          <a:blip r:embed="rId3">
            <a:alphaModFix/>
          </a:blip>
          <a:stretch>
            <a:fillRect/>
          </a:stretch>
        </p:blipFill>
        <p:spPr>
          <a:xfrm>
            <a:off x="152400" y="152400"/>
            <a:ext cx="5517023" cy="4838701"/>
          </a:xfrm>
          <a:prstGeom prst="rect">
            <a:avLst/>
          </a:prstGeom>
          <a:noFill/>
          <a:ln>
            <a:noFill/>
          </a:ln>
        </p:spPr>
      </p:pic>
      <p:sp>
        <p:nvSpPr>
          <p:cNvPr id="238" name="Google Shape;238;p43"/>
          <p:cNvSpPr txBox="1"/>
          <p:nvPr/>
        </p:nvSpPr>
        <p:spPr>
          <a:xfrm>
            <a:off x="5975100" y="0"/>
            <a:ext cx="31689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The neural network had 4 layers </a:t>
            </a:r>
            <a:endParaRPr sz="1300"/>
          </a:p>
          <a:p>
            <a:pPr indent="-311150" lvl="0" marL="457200" rtl="0" algn="l">
              <a:spcBef>
                <a:spcPts val="0"/>
              </a:spcBef>
              <a:spcAft>
                <a:spcPts val="0"/>
              </a:spcAft>
              <a:buSzPts val="1300"/>
              <a:buAutoNum type="arabicPeriod"/>
            </a:pPr>
            <a:r>
              <a:rPr b="1" lang="en" sz="1300"/>
              <a:t>Embed Layer: </a:t>
            </a:r>
            <a:r>
              <a:rPr lang="en" sz="1300"/>
              <a:t>transformed (batch size, vocab size, longest_sentence_size) into a vector of (batch size, vocab size embedding_dimension)</a:t>
            </a:r>
            <a:endParaRPr sz="1300"/>
          </a:p>
          <a:p>
            <a:pPr indent="-311150" lvl="1" marL="914400" rtl="0" algn="l">
              <a:spcBef>
                <a:spcPts val="0"/>
              </a:spcBef>
              <a:spcAft>
                <a:spcPts val="0"/>
              </a:spcAft>
              <a:buSzPts val="1300"/>
              <a:buAutoNum type="alphaLcPeriod"/>
            </a:pPr>
            <a:r>
              <a:rPr lang="en" sz="1300"/>
              <a:t>These can later be extracted to get word embeddings</a:t>
            </a:r>
            <a:endParaRPr sz="1300"/>
          </a:p>
          <a:p>
            <a:pPr indent="-311150" lvl="0" marL="457200" rtl="0" algn="l">
              <a:spcBef>
                <a:spcPts val="0"/>
              </a:spcBef>
              <a:spcAft>
                <a:spcPts val="0"/>
              </a:spcAft>
              <a:buSzPts val="1300"/>
              <a:buAutoNum type="arabicPeriod"/>
            </a:pPr>
            <a:r>
              <a:rPr b="1" lang="en" sz="1300"/>
              <a:t>Mean Layer:</a:t>
            </a:r>
            <a:r>
              <a:rPr lang="en" sz="1300"/>
              <a:t> Took this embedding layer and took means column-wise to get vector of (batch size, 256) </a:t>
            </a:r>
            <a:endParaRPr sz="1300"/>
          </a:p>
          <a:p>
            <a:pPr indent="-311150" lvl="1" marL="914400" rtl="0" algn="l">
              <a:spcBef>
                <a:spcPts val="0"/>
              </a:spcBef>
              <a:spcAft>
                <a:spcPts val="0"/>
              </a:spcAft>
              <a:buSzPts val="1300"/>
              <a:buAutoNum type="alphaLcPeriod"/>
            </a:pPr>
            <a:r>
              <a:rPr lang="en" sz="1300"/>
              <a:t>This is to decrease parameters of future layers </a:t>
            </a:r>
            <a:endParaRPr sz="1300"/>
          </a:p>
          <a:p>
            <a:pPr indent="-311150" lvl="0" marL="457200" rtl="0" algn="l">
              <a:spcBef>
                <a:spcPts val="0"/>
              </a:spcBef>
              <a:spcAft>
                <a:spcPts val="0"/>
              </a:spcAft>
              <a:buSzPts val="1300"/>
              <a:buAutoNum type="arabicPeriod"/>
            </a:pPr>
            <a:r>
              <a:rPr b="1" lang="en" sz="1300"/>
              <a:t>Dense layer:</a:t>
            </a:r>
            <a:r>
              <a:rPr lang="en" sz="1300"/>
              <a:t> Wx + b where x is vector from mean layer. W and b are both trainable weights </a:t>
            </a:r>
            <a:endParaRPr sz="1300"/>
          </a:p>
          <a:p>
            <a:pPr indent="-311150" lvl="0" marL="457200" rtl="0" algn="l">
              <a:spcBef>
                <a:spcPts val="0"/>
              </a:spcBef>
              <a:spcAft>
                <a:spcPts val="0"/>
              </a:spcAft>
              <a:buSzPts val="1300"/>
              <a:buAutoNum type="arabicPeriod"/>
            </a:pPr>
            <a:r>
              <a:rPr b="1" lang="en" sz="1300"/>
              <a:t>Log Softmax layer: </a:t>
            </a:r>
            <a:r>
              <a:rPr lang="en" sz="1300"/>
              <a:t>Converts vector to probability vector with dimension batch size, 2 to generate positive chance in first column and negative chance in second column for each sentence</a:t>
            </a: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sp>
        <p:nvSpPr>
          <p:cNvPr id="243" name="Google Shape;243;p44"/>
          <p:cNvSpPr txBox="1"/>
          <p:nvPr/>
        </p:nvSpPr>
        <p:spPr>
          <a:xfrm>
            <a:off x="6097375" y="460750"/>
            <a:ext cx="31689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Training was done by defining a train task that had a loss function and optimizer function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Evaluation was done by defining an eval task which determine how well it did at the end using weighted category accuracy </a:t>
            </a:r>
            <a:endParaRPr sz="1300"/>
          </a:p>
        </p:txBody>
      </p:sp>
      <p:pic>
        <p:nvPicPr>
          <p:cNvPr id="244" name="Google Shape;244;p44"/>
          <p:cNvPicPr preferRelativeResize="0"/>
          <p:nvPr/>
        </p:nvPicPr>
        <p:blipFill>
          <a:blip r:embed="rId3">
            <a:alphaModFix/>
          </a:blip>
          <a:stretch>
            <a:fillRect/>
          </a:stretch>
        </p:blipFill>
        <p:spPr>
          <a:xfrm>
            <a:off x="152400" y="152400"/>
            <a:ext cx="5670300" cy="3047958"/>
          </a:xfrm>
          <a:prstGeom prst="rect">
            <a:avLst/>
          </a:prstGeom>
          <a:noFill/>
          <a:ln>
            <a:noFill/>
          </a:ln>
        </p:spPr>
      </p:pic>
      <p:pic>
        <p:nvPicPr>
          <p:cNvPr id="245" name="Google Shape;245;p44"/>
          <p:cNvPicPr preferRelativeResize="0"/>
          <p:nvPr/>
        </p:nvPicPr>
        <p:blipFill>
          <a:blip r:embed="rId4">
            <a:alphaModFix/>
          </a:blip>
          <a:stretch>
            <a:fillRect/>
          </a:stretch>
        </p:blipFill>
        <p:spPr>
          <a:xfrm>
            <a:off x="152400" y="3493808"/>
            <a:ext cx="8839203" cy="1350054"/>
          </a:xfrm>
          <a:prstGeom prst="rect">
            <a:avLst/>
          </a:prstGeom>
          <a:noFill/>
          <a:ln>
            <a:noFill/>
          </a:ln>
        </p:spPr>
      </p:pic>
      <p:sp>
        <p:nvSpPr>
          <p:cNvPr id="246" name="Google Shape;246;p44"/>
          <p:cNvSpPr txBox="1"/>
          <p:nvPr/>
        </p:nvSpPr>
        <p:spPr>
          <a:xfrm>
            <a:off x="6483000" y="2571750"/>
            <a:ext cx="266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 training loop was then defined by the model, the training task, and the evaluation task</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pic>
        <p:nvPicPr>
          <p:cNvPr id="251" name="Google Shape;251;p45"/>
          <p:cNvPicPr preferRelativeResize="0"/>
          <p:nvPr/>
        </p:nvPicPr>
        <p:blipFill>
          <a:blip r:embed="rId3">
            <a:alphaModFix/>
          </a:blip>
          <a:stretch>
            <a:fillRect/>
          </a:stretch>
        </p:blipFill>
        <p:spPr>
          <a:xfrm>
            <a:off x="368625" y="244540"/>
            <a:ext cx="3666148" cy="3459351"/>
          </a:xfrm>
          <a:prstGeom prst="rect">
            <a:avLst/>
          </a:prstGeom>
          <a:noFill/>
          <a:ln>
            <a:noFill/>
          </a:ln>
        </p:spPr>
      </p:pic>
      <p:pic>
        <p:nvPicPr>
          <p:cNvPr id="252" name="Google Shape;252;p45"/>
          <p:cNvPicPr preferRelativeResize="0"/>
          <p:nvPr/>
        </p:nvPicPr>
        <p:blipFill>
          <a:blip r:embed="rId4">
            <a:alphaModFix/>
          </a:blip>
          <a:stretch>
            <a:fillRect/>
          </a:stretch>
        </p:blipFill>
        <p:spPr>
          <a:xfrm>
            <a:off x="4374550" y="190974"/>
            <a:ext cx="4419601" cy="3566478"/>
          </a:xfrm>
          <a:prstGeom prst="rect">
            <a:avLst/>
          </a:prstGeom>
          <a:noFill/>
          <a:ln>
            <a:noFill/>
          </a:ln>
        </p:spPr>
      </p:pic>
      <p:sp>
        <p:nvSpPr>
          <p:cNvPr id="253" name="Google Shape;253;p45"/>
          <p:cNvSpPr txBox="1"/>
          <p:nvPr/>
        </p:nvSpPr>
        <p:spPr>
          <a:xfrm>
            <a:off x="1335250" y="4193775"/>
            <a:ext cx="54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Training was performed with not the best results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sp>
        <p:nvSpPr>
          <p:cNvPr id="258" name="Google Shape;258;p46"/>
          <p:cNvSpPr txBox="1"/>
          <p:nvPr/>
        </p:nvSpPr>
        <p:spPr>
          <a:xfrm>
            <a:off x="1335250" y="4193775"/>
            <a:ext cx="54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 good results from sample sentences</a:t>
            </a:r>
            <a:endParaRPr/>
          </a:p>
        </p:txBody>
      </p:sp>
      <p:pic>
        <p:nvPicPr>
          <p:cNvPr id="259" name="Google Shape;259;p46"/>
          <p:cNvPicPr preferRelativeResize="0"/>
          <p:nvPr/>
        </p:nvPicPr>
        <p:blipFill>
          <a:blip r:embed="rId3">
            <a:alphaModFix/>
          </a:blip>
          <a:stretch>
            <a:fillRect/>
          </a:stretch>
        </p:blipFill>
        <p:spPr>
          <a:xfrm>
            <a:off x="152400" y="152400"/>
            <a:ext cx="7277938" cy="3888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sp>
        <p:nvSpPr>
          <p:cNvPr id="264" name="Google Shape;264;p47"/>
          <p:cNvSpPr txBox="1"/>
          <p:nvPr/>
        </p:nvSpPr>
        <p:spPr>
          <a:xfrm>
            <a:off x="1335250" y="4193775"/>
            <a:ext cx="54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Clustering results were equally mediocre</a:t>
            </a:r>
            <a:endParaRPr/>
          </a:p>
        </p:txBody>
      </p:sp>
      <p:pic>
        <p:nvPicPr>
          <p:cNvPr id="265" name="Google Shape;265;p47"/>
          <p:cNvPicPr preferRelativeResize="0"/>
          <p:nvPr/>
        </p:nvPicPr>
        <p:blipFill>
          <a:blip r:embed="rId3">
            <a:alphaModFix/>
          </a:blip>
          <a:stretch>
            <a:fillRect/>
          </a:stretch>
        </p:blipFill>
        <p:spPr>
          <a:xfrm>
            <a:off x="152400" y="152400"/>
            <a:ext cx="5543550" cy="3829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nvSpPr>
        <p:spPr>
          <a:xfrm>
            <a:off x="3312600" y="553175"/>
            <a:ext cx="25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Example of frequency table</a:t>
            </a:r>
            <a:endParaRPr b="1"/>
          </a:p>
        </p:txBody>
      </p:sp>
      <p:pic>
        <p:nvPicPr>
          <p:cNvPr id="72" name="Google Shape;72;p16"/>
          <p:cNvPicPr preferRelativeResize="0"/>
          <p:nvPr/>
        </p:nvPicPr>
        <p:blipFill>
          <a:blip r:embed="rId3">
            <a:alphaModFix/>
          </a:blip>
          <a:stretch>
            <a:fillRect/>
          </a:stretch>
        </p:blipFill>
        <p:spPr>
          <a:xfrm>
            <a:off x="152400" y="1117550"/>
            <a:ext cx="8839197" cy="33967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1400625" y="506100"/>
            <a:ext cx="677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 through all sentences and label as positive or negative using pre-labeled </a:t>
            </a:r>
            <a:r>
              <a:rPr lang="en"/>
              <a:t>molecules</a:t>
            </a:r>
            <a:r>
              <a:rPr lang="en"/>
              <a:t>. During this time you can also create a </a:t>
            </a:r>
            <a:r>
              <a:rPr b="1" lang="en"/>
              <a:t>frequency table</a:t>
            </a:r>
            <a:endParaRPr b="1"/>
          </a:p>
        </p:txBody>
      </p:sp>
      <p:pic>
        <p:nvPicPr>
          <p:cNvPr id="78" name="Google Shape;78;p17"/>
          <p:cNvPicPr preferRelativeResize="0"/>
          <p:nvPr/>
        </p:nvPicPr>
        <p:blipFill>
          <a:blip r:embed="rId3">
            <a:alphaModFix/>
          </a:blip>
          <a:stretch>
            <a:fillRect/>
          </a:stretch>
        </p:blipFill>
        <p:spPr>
          <a:xfrm>
            <a:off x="2883050" y="1250575"/>
            <a:ext cx="2710781" cy="371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152400" y="281875"/>
            <a:ext cx="8839199" cy="2817865"/>
          </a:xfrm>
          <a:prstGeom prst="rect">
            <a:avLst/>
          </a:prstGeom>
          <a:noFill/>
          <a:ln>
            <a:noFill/>
          </a:ln>
        </p:spPr>
      </p:pic>
      <p:sp>
        <p:nvSpPr>
          <p:cNvPr id="84" name="Google Shape;84;p18"/>
          <p:cNvSpPr txBox="1"/>
          <p:nvPr/>
        </p:nvSpPr>
        <p:spPr>
          <a:xfrm>
            <a:off x="5720225" y="3471975"/>
            <a:ext cx="3083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that I created a % column because the negative and positive sentences were of different length </a:t>
            </a:r>
            <a:endParaRPr/>
          </a:p>
        </p:txBody>
      </p:sp>
      <p:pic>
        <p:nvPicPr>
          <p:cNvPr id="85" name="Google Shape;85;p18"/>
          <p:cNvPicPr preferRelativeResize="0"/>
          <p:nvPr/>
        </p:nvPicPr>
        <p:blipFill>
          <a:blip r:embed="rId4">
            <a:alphaModFix/>
          </a:blip>
          <a:stretch>
            <a:fillRect/>
          </a:stretch>
        </p:blipFill>
        <p:spPr>
          <a:xfrm>
            <a:off x="265850" y="3318500"/>
            <a:ext cx="3714750" cy="1447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152400" y="152400"/>
            <a:ext cx="8839199" cy="3837569"/>
          </a:xfrm>
          <a:prstGeom prst="rect">
            <a:avLst/>
          </a:prstGeom>
          <a:noFill/>
          <a:ln>
            <a:noFill/>
          </a:ln>
        </p:spPr>
      </p:pic>
      <p:sp>
        <p:nvSpPr>
          <p:cNvPr id="91" name="Google Shape;91;p19"/>
          <p:cNvSpPr txBox="1"/>
          <p:nvPr/>
        </p:nvSpPr>
        <p:spPr>
          <a:xfrm>
            <a:off x="1424175" y="4048875"/>
            <a:ext cx="6779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Now we have to convert each sentence into a vector using the frequency table. We simply sum up the frequencies for the positive and negative class of each words. This way we can represent a sentence as a 2D vector (3D here because of the bias term) and then plot it and train it with logistic regression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152400" y="152400"/>
            <a:ext cx="3642145" cy="4838700"/>
          </a:xfrm>
          <a:prstGeom prst="rect">
            <a:avLst/>
          </a:prstGeom>
          <a:noFill/>
          <a:ln>
            <a:noFill/>
          </a:ln>
        </p:spPr>
      </p:pic>
      <p:sp>
        <p:nvSpPr>
          <p:cNvPr id="97" name="Google Shape;97;p20"/>
          <p:cNvSpPr txBox="1"/>
          <p:nvPr/>
        </p:nvSpPr>
        <p:spPr>
          <a:xfrm>
            <a:off x="4578550" y="1094600"/>
            <a:ext cx="435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the keys are indexes of the sentence and you can see their vector representation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1"/>
          <p:cNvPicPr preferRelativeResize="0"/>
          <p:nvPr/>
        </p:nvPicPr>
        <p:blipFill>
          <a:blip r:embed="rId3">
            <a:alphaModFix/>
          </a:blip>
          <a:stretch>
            <a:fillRect/>
          </a:stretch>
        </p:blipFill>
        <p:spPr>
          <a:xfrm>
            <a:off x="3448000" y="152400"/>
            <a:ext cx="5321109" cy="4838700"/>
          </a:xfrm>
          <a:prstGeom prst="rect">
            <a:avLst/>
          </a:prstGeom>
          <a:noFill/>
          <a:ln>
            <a:noFill/>
          </a:ln>
        </p:spPr>
      </p:pic>
      <p:sp>
        <p:nvSpPr>
          <p:cNvPr id="103" name="Google Shape;103;p21"/>
          <p:cNvSpPr txBox="1"/>
          <p:nvPr/>
        </p:nvSpPr>
        <p:spPr>
          <a:xfrm>
            <a:off x="670900" y="647350"/>
            <a:ext cx="2318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clearly shows us that the positive and negative sentences can be separated using a logistic regression model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